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BB50-1AC4-C9BC-10D8-F68E8011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3F4C6-407F-D305-32E0-46ABEC12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C05F-5E8C-4133-83DA-C7E75D1E4A89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A394C-08A2-D008-ABB9-9368D636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E3A3B-630B-DB13-808A-1878DCB6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E8A3-7251-4B51-814B-44026D421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3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66ACE-F766-70D0-5BB9-EEEDE29F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AEAD-B95C-893A-FE41-6F587C957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A5C4-3605-4B0A-6C08-0A40FB6FC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7C05F-5E8C-4133-83DA-C7E75D1E4A89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FBBD-B677-FF2A-F67C-267D50DE1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CEB5-3C7C-1683-A50C-5DDBDDDFD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3E8A3-7251-4B51-814B-44026D421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AB8008-D4DC-2EB0-443A-F38B4A92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Restoring epithelial health:</a:t>
            </a:r>
            <a:br>
              <a:rPr lang="en-GB"/>
            </a:br>
            <a:r>
              <a:rPr lang="en-GB"/>
              <a:t>a step towards clinical remission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0E802-DD07-C530-AEAD-2B2B296DC2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D0613-D95C-C7C2-27D6-D02B0855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Summary: why is restoring and maintaining </a:t>
            </a:r>
            <a:br>
              <a:rPr lang="en-GB"/>
            </a:br>
            <a:r>
              <a:rPr lang="en-GB"/>
              <a:t>epithelial health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56FAA-5CE0-8F66-D60B-8D5B97B9F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8D2933-6EFE-9660-9F1F-13AD53FC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impaired epithelial health impact patients?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84BFB-C176-2B94-4ED0-DEFD073B6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4790E6-3292-2096-D529-9D03807C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Patient with asthma and comorbid upper airways disease (1/2)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BA1D2-2917-CBFE-8837-B5E9736BB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BBC04-C9FF-F990-658D-F47AC712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Patient with asthma and comorbid upper airways disease (2/2)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FE645-F4E2-369F-A3B7-4BC3435C9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15B35-52FA-6C7B-7482-90BC225A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multiple triggers of asthma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47BBD-0C30-2CA8-A43F-A07822404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1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BF2F9-9FC2-D490-86F7-0B7E3AA2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multiple triggers of asthma (2/2)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ABE6A-94DC-14DB-2618-76CFF90AA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8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822484-D0D5-0DEB-3BB0-D2101C2F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we mean by ‘epithelial health’?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4BEEA-F8DA-D467-3EDD-7D4A2AC8E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B3317C-9A97-68CA-85BC-CDCF3558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Chronic airway diseases can be referred to as ‘epithelial-driven diseases’: the epithelium is responsible for initiation and ampliﬁcation of downstream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86672-7651-B64E-C0F9-B423EB25A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0B10E1-089D-5A5A-6287-3912A46F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The epithelium forms a continuous link across the upper and lower airway, acting as the first line of defence from environmental insults</a:t>
            </a:r>
            <a:r>
              <a:rPr lang="en-GB" sz="2200" baseline="30000"/>
              <a:t>1,2</a:t>
            </a:r>
            <a:endParaRPr lang="en-GB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4ACB3-5963-1FAF-EC6E-8A8B1F66B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1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BFC87D-F530-1D51-1337-59027853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none" strike="noStrike">
                <a:effectLst/>
              </a:rPr>
              <a:t>Compromised epithelial health leads to barrier dysfunction, chronic epithelial-driven inflammation and disease</a:t>
            </a:r>
            <a:r>
              <a:rPr lang="en-GB" u="none" strike="noStrike" baseline="30000">
                <a:effectLst/>
              </a:rPr>
              <a:t>1–3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76C2B-08D2-294F-16C8-181A20D12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9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F4922B-5817-C116-E694-D2DFA75B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Dysfunction of tight junctions in asthma and CRS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32668-E176-3663-33D1-8DA636394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6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01E343-5A46-EEFF-D45D-179092B2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Cilia disorientation and loss of cilia in asthma and CRS</a:t>
            </a:r>
            <a:r>
              <a:rPr lang="en-GB" baseline="30000"/>
              <a:t>1</a:t>
            </a:r>
            <a:r>
              <a:rPr lang="en-GB" baseline="30000">
                <a:cs typeface="Arial" panose="020B0604020202020204" pitchFamily="34" charset="0"/>
              </a:rPr>
              <a:t>–3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3BDC9-CC78-D423-0533-3757DC7FE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522B9-4899-F06A-1579-F54DBB5B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Towards restoring epithelial barrier function</a:t>
            </a:r>
            <a:r>
              <a:rPr lang="en-GB" baseline="30000">
                <a:solidFill>
                  <a:schemeClr val="bg1"/>
                </a:solidFill>
              </a:rPr>
              <a:t>1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DB901-EBF4-7012-FF0C-54125F07D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9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D7DE9-18EE-6FBA-BDAD-A03C9442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/>
              <a:t>Restoring epithelial health: reducing epithelial inflammation and cycles of epithelial damage could lead to clinical remission</a:t>
            </a:r>
            <a:r>
              <a:rPr lang="en-GB" sz="2500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78F9-6C3A-AB2E-CE05-5EB5EC3C4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7C5A313C-5596-4C01-B51C-255301CDBEA7}"/>
</file>

<file path=customXml/itemProps2.xml><?xml version="1.0" encoding="utf-8"?>
<ds:datastoreItem xmlns:ds="http://schemas.openxmlformats.org/officeDocument/2006/customXml" ds:itemID="{CD4EC10D-CC7F-417E-B0B4-1132F847A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E78ED2-0DEF-4B61-B2F5-8E78A3999EE3}">
  <ds:schemaRefs>
    <ds:schemaRef ds:uri="http://purl.org/dc/terms/"/>
    <ds:schemaRef ds:uri="http://schemas.microsoft.com/office/2006/documentManagement/types"/>
    <ds:schemaRef ds:uri="18ce686f-ec55-47ba-93ac-4e1affdd087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fe46a7-c1fe-44cb-b57a-c90be0d90d6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4CDDE99-45D2-4F66-82E7-4657763EBF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Restoring epithelial health: a step towards clinical remission</vt:lpstr>
      <vt:lpstr>What do we mean by ‘epithelial health’? </vt:lpstr>
      <vt:lpstr>Chronic airway diseases can be referred to as ‘epithelial-driven diseases’: the epithelium is responsible for initiation and ampliﬁcation of downstream pathways</vt:lpstr>
      <vt:lpstr>The epithelium forms a continuous link across the upper and lower airway, acting as the first line of defence from environmental insults1,2</vt:lpstr>
      <vt:lpstr>Compromised epithelial health leads to barrier dysfunction, chronic epithelial-driven inflammation and disease1–3</vt:lpstr>
      <vt:lpstr>Dysfunction of tight junctions in asthma and CRS1,2</vt:lpstr>
      <vt:lpstr>Cilia disorientation and loss of cilia in asthma and CRS1–3</vt:lpstr>
      <vt:lpstr>Towards restoring epithelial barrier function1</vt:lpstr>
      <vt:lpstr>Restoring epithelial health: reducing epithelial inflammation and cycles of epithelial damage could lead to clinical remission1,2</vt:lpstr>
      <vt:lpstr>Summary: why is restoring and maintaining  epithelial health important?</vt:lpstr>
      <vt:lpstr>How does impaired epithelial health impact patients?</vt:lpstr>
      <vt:lpstr>Patient with asthma and comorbid upper airways disease (1/2)</vt:lpstr>
      <vt:lpstr>Patient with asthma and comorbid upper airways disease (2/2)</vt:lpstr>
      <vt:lpstr>Patient with multiple triggers of asthma (1/2)</vt:lpstr>
      <vt:lpstr>Patient with multiple triggers of asthma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2025-07-28T07:52:36Z</dcterms:created>
  <dcterms:modified xsi:type="dcterms:W3CDTF">2025-07-28T07:52:36Z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